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12192000"/>
  <p:notesSz cx="6858000" cy="9144000"/>
  <p:embeddedFontLst>
    <p:embeddedFont>
      <p:font typeface="Source Sans Pro Light"/>
      <p:regular r:id="rId34"/>
      <p:bold r:id="rId35"/>
      <p:italic r:id="rId36"/>
      <p:boldItalic r:id="rId37"/>
    </p:embeddedFont>
    <p:embeddedFont>
      <p:font typeface="Titillium Web"/>
      <p:regular r:id="rId38"/>
      <p:bold r:id="rId39"/>
      <p:italic r:id="rId40"/>
      <p:boldItalic r:id="rId41"/>
    </p:embeddedFont>
    <p:embeddedFont>
      <p:font typeface="Titillium Web Black"/>
      <p:bold r:id="rId42"/>
    </p:embeddedFont>
    <p:embeddedFont>
      <p:font typeface="Source Sans Pro"/>
      <p:regular r:id="rId43"/>
      <p:bold r:id="rId44"/>
      <p:italic r:id="rId45"/>
      <p:boldItalic r:id="rId46"/>
    </p:embeddedFont>
    <p:embeddedFont>
      <p:font typeface="Titillium Web ExtraLight"/>
      <p:regular r:id="rId47"/>
      <p:bold r:id="rId48"/>
      <p:italic r:id="rId49"/>
      <p:boldItalic r:id="rId50"/>
    </p:embeddedFont>
    <p:embeddedFont>
      <p:font typeface="Nunito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italic.fntdata"/><Relationship Id="rId42" Type="http://schemas.openxmlformats.org/officeDocument/2006/relationships/font" Target="fonts/TitilliumWebBlack-bold.fntdata"/><Relationship Id="rId41" Type="http://schemas.openxmlformats.org/officeDocument/2006/relationships/font" Target="fonts/TitilliumWeb-boldItalic.fntdata"/><Relationship Id="rId44" Type="http://schemas.openxmlformats.org/officeDocument/2006/relationships/font" Target="fonts/SourceSansPro-bold.fntdata"/><Relationship Id="rId43" Type="http://schemas.openxmlformats.org/officeDocument/2006/relationships/font" Target="fonts/SourceSansPro-regular.fntdata"/><Relationship Id="rId46" Type="http://schemas.openxmlformats.org/officeDocument/2006/relationships/font" Target="fonts/SourceSansPro-boldItalic.fntdata"/><Relationship Id="rId45" Type="http://schemas.openxmlformats.org/officeDocument/2006/relationships/font" Target="fonts/SourceSansPr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TitilliumWebExtraLight-bold.fntdata"/><Relationship Id="rId47" Type="http://schemas.openxmlformats.org/officeDocument/2006/relationships/font" Target="fonts/TitilliumWebExtraLight-regular.fntdata"/><Relationship Id="rId49" Type="http://schemas.openxmlformats.org/officeDocument/2006/relationships/font" Target="fonts/TitilliumWebExtraLigh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SourceSansProLight-bold.fntdata"/><Relationship Id="rId34" Type="http://schemas.openxmlformats.org/officeDocument/2006/relationships/font" Target="fonts/SourceSansProLight-regular.fntdata"/><Relationship Id="rId37" Type="http://schemas.openxmlformats.org/officeDocument/2006/relationships/font" Target="fonts/SourceSansProLight-boldItalic.fntdata"/><Relationship Id="rId36" Type="http://schemas.openxmlformats.org/officeDocument/2006/relationships/font" Target="fonts/SourceSansProLight-italic.fntdata"/><Relationship Id="rId39" Type="http://schemas.openxmlformats.org/officeDocument/2006/relationships/font" Target="fonts/TitilliumWeb-bold.fntdata"/><Relationship Id="rId38" Type="http://schemas.openxmlformats.org/officeDocument/2006/relationships/font" Target="fonts/TitilliumWeb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unitoSans-regular.fntdata"/><Relationship Id="rId50" Type="http://schemas.openxmlformats.org/officeDocument/2006/relationships/font" Target="fonts/TitilliumWebExtraLight-boldItalic.fntdata"/><Relationship Id="rId53" Type="http://schemas.openxmlformats.org/officeDocument/2006/relationships/font" Target="fonts/NunitoSans-italic.fntdata"/><Relationship Id="rId52" Type="http://schemas.openxmlformats.org/officeDocument/2006/relationships/font" Target="fonts/NunitoSans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Nunito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89e86b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89e86b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fbd43938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fbd43938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bd43938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fbd43938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fbd43938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fbd43938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bd43938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bd43938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fbd43938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fbd4393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fbd4393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fbd4393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fbd43938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fbd43938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fbd43938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fbd43938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fbd43938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fbd43938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fbd43938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fbd43938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d89e86bda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d89e86bda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fbd43938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fbd43938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fbd43938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fbd43938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2a3a294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2a3a294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2a3a294c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2a3a294c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2a3a294c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2a3a294c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d89e86bda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d89e86bd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c77566d4a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6c77566d4a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6c77566d4a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2a3a294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2a3a294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fe7ccc39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fe7ccc3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89e86bd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89e86bd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934e6cd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934e6cd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a3a294c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2a3a294c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fbd43938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fbd43938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fbd4393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fbd4393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1"/>
          <p:cNvSpPr txBox="1"/>
          <p:nvPr>
            <p:ph type="ctrTitle"/>
          </p:nvPr>
        </p:nvSpPr>
        <p:spPr>
          <a:xfrm>
            <a:off x="625233" y="3183000"/>
            <a:ext cx="4848900" cy="301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4000"/>
              <a:buNone/>
              <a:defRPr b="1" sz="4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81" name="Google Shape;81;p21"/>
          <p:cNvSpPr/>
          <p:nvPr/>
        </p:nvSpPr>
        <p:spPr>
          <a:xfrm>
            <a:off x="6099867" y="-200"/>
            <a:ext cx="247200" cy="6858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 flipH="1">
            <a:off x="-9600" y="0"/>
            <a:ext cx="3456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2"/>
          <p:cNvSpPr/>
          <p:nvPr/>
        </p:nvSpPr>
        <p:spPr>
          <a:xfrm>
            <a:off x="3447304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2"/>
          <p:cNvSpPr txBox="1"/>
          <p:nvPr>
            <p:ph type="ctrTitle"/>
          </p:nvPr>
        </p:nvSpPr>
        <p:spPr>
          <a:xfrm>
            <a:off x="369467" y="378933"/>
            <a:ext cx="2698800" cy="4904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369467" y="5310733"/>
            <a:ext cx="2698800" cy="10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Georgia"/>
              <a:buNone/>
              <a:defRPr i="1" sz="4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bg>
      <p:bgPr>
        <a:solidFill>
          <a:schemeClr val="accen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69599" y="5983851"/>
            <a:ext cx="1057729" cy="4765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707502"/>
            <a:ext cx="75501" cy="86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 flipH="1">
            <a:off x="6091216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3"/>
          <p:cNvSpPr txBox="1"/>
          <p:nvPr>
            <p:ph idx="1" type="subTitle"/>
          </p:nvPr>
        </p:nvSpPr>
        <p:spPr>
          <a:xfrm>
            <a:off x="862067" y="2652667"/>
            <a:ext cx="4329300" cy="283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i="1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" name="Google Shape;92;p23"/>
          <p:cNvSpPr/>
          <p:nvPr/>
        </p:nvSpPr>
        <p:spPr>
          <a:xfrm flipH="1">
            <a:off x="59403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6840300" y="1354667"/>
            <a:ext cx="46275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AutoNum type="arabicPeriod"/>
              <a:defRPr sz="2400"/>
            </a:lvl1pPr>
            <a:lvl2pPr indent="-349250" lvl="1" marL="914400" rtl="0">
              <a:spcBef>
                <a:spcPts val="1300"/>
              </a:spcBef>
              <a:spcAft>
                <a:spcPts val="0"/>
              </a:spcAft>
              <a:buSzPts val="1900"/>
              <a:buAutoNum type="alphaLcPeriod"/>
              <a:defRPr>
                <a:solidFill>
                  <a:srgbClr val="999999"/>
                </a:solidFill>
              </a:defRPr>
            </a:lvl2pPr>
            <a:lvl3pPr indent="-349250" lvl="2" marL="1371600" rtl="0">
              <a:spcBef>
                <a:spcPts val="1300"/>
              </a:spcBef>
              <a:spcAft>
                <a:spcPts val="0"/>
              </a:spcAft>
              <a:buSzPts val="1900"/>
              <a:buAutoNum type="romanLcPeriod"/>
              <a:defRPr>
                <a:solidFill>
                  <a:srgbClr val="999999"/>
                </a:solidFill>
              </a:defRPr>
            </a:lvl3pPr>
            <a:lvl4pPr indent="-349250" lvl="3" marL="1828800" rtl="0">
              <a:spcBef>
                <a:spcPts val="1300"/>
              </a:spcBef>
              <a:spcAft>
                <a:spcPts val="0"/>
              </a:spcAft>
              <a:buSzPts val="1900"/>
              <a:buAutoNum type="arabicPeriod"/>
              <a:defRPr>
                <a:solidFill>
                  <a:srgbClr val="999999"/>
                </a:solidFill>
              </a:defRPr>
            </a:lvl4pPr>
            <a:lvl5pPr indent="-349250" lvl="4" marL="2286000" rtl="0">
              <a:spcBef>
                <a:spcPts val="1300"/>
              </a:spcBef>
              <a:spcAft>
                <a:spcPts val="0"/>
              </a:spcAft>
              <a:buClr>
                <a:srgbClr val="999999"/>
              </a:buClr>
              <a:buSzPts val="1900"/>
              <a:buAutoNum type="alphaLcPeriod"/>
              <a:defRPr>
                <a:solidFill>
                  <a:srgbClr val="999999"/>
                </a:solidFill>
              </a:defRPr>
            </a:lvl5pPr>
            <a:lvl6pPr indent="-349250" lvl="5" marL="2743200" rtl="0">
              <a:spcBef>
                <a:spcPts val="1300"/>
              </a:spcBef>
              <a:spcAft>
                <a:spcPts val="0"/>
              </a:spcAft>
              <a:buClr>
                <a:srgbClr val="999999"/>
              </a:buClr>
              <a:buSzPts val="1900"/>
              <a:buAutoNum type="romanLcPeriod"/>
              <a:defRPr>
                <a:solidFill>
                  <a:srgbClr val="999999"/>
                </a:solidFill>
              </a:defRPr>
            </a:lvl6pPr>
            <a:lvl7pPr indent="-349250" lvl="6" marL="3200400" rtl="0">
              <a:spcBef>
                <a:spcPts val="1300"/>
              </a:spcBef>
              <a:spcAft>
                <a:spcPts val="0"/>
              </a:spcAft>
              <a:buClr>
                <a:srgbClr val="999999"/>
              </a:buClr>
              <a:buSzPts val="1900"/>
              <a:buAutoNum type="arabicPeriod"/>
              <a:defRPr>
                <a:solidFill>
                  <a:srgbClr val="999999"/>
                </a:solidFill>
              </a:defRPr>
            </a:lvl7pPr>
            <a:lvl8pPr indent="-349250" lvl="7" marL="3657600" rtl="0">
              <a:spcBef>
                <a:spcPts val="1300"/>
              </a:spcBef>
              <a:spcAft>
                <a:spcPts val="0"/>
              </a:spcAft>
              <a:buClr>
                <a:srgbClr val="999999"/>
              </a:buClr>
              <a:buSzPts val="1900"/>
              <a:buAutoNum type="alphaLcPeriod"/>
              <a:defRPr>
                <a:solidFill>
                  <a:srgbClr val="999999"/>
                </a:solidFill>
              </a:defRPr>
            </a:lvl8pPr>
            <a:lvl9pPr indent="-349250" lvl="8" marL="4114800" rtl="0">
              <a:spcBef>
                <a:spcPts val="1300"/>
              </a:spcBef>
              <a:spcAft>
                <a:spcPts val="1300"/>
              </a:spcAft>
              <a:buClr>
                <a:srgbClr val="999999"/>
              </a:buClr>
              <a:buSzPts val="19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type="title"/>
          </p:nvPr>
        </p:nvSpPr>
        <p:spPr>
          <a:xfrm>
            <a:off x="862097" y="1354667"/>
            <a:ext cx="4329300" cy="129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 flipH="1" rot="5400000">
            <a:off x="6025217" y="-4481217"/>
            <a:ext cx="150900" cy="122016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-9500" y="1695033"/>
            <a:ext cx="12201600" cy="51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2463033" y="2272800"/>
            <a:ext cx="7266000" cy="361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31800" lvl="0" marL="457200" rtl="0" algn="ctr">
              <a:spcBef>
                <a:spcPts val="800"/>
              </a:spcBef>
              <a:spcAft>
                <a:spcPts val="0"/>
              </a:spcAft>
              <a:buSzPts val="3200"/>
              <a:buFont typeface="Georgia"/>
              <a:buChar char="▪"/>
              <a:defRPr i="1" sz="3200">
                <a:latin typeface="Georgia"/>
                <a:ea typeface="Georgia"/>
                <a:cs typeface="Georgia"/>
                <a:sym typeface="Georgia"/>
              </a:defRPr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-"/>
              <a:defRPr i="1" sz="32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9" name="Google Shape;99;p24"/>
          <p:cNvSpPr txBox="1"/>
          <p:nvPr/>
        </p:nvSpPr>
        <p:spPr>
          <a:xfrm>
            <a:off x="4791200" y="303632"/>
            <a:ext cx="26097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9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5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4120833" y="767333"/>
            <a:ext cx="74616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8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with intro text">
  <p:cSld name="TITLE_AND_BOD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▪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3" name="Google Shape;113;p26"/>
          <p:cNvSpPr txBox="1"/>
          <p:nvPr>
            <p:ph idx="2" type="body"/>
          </p:nvPr>
        </p:nvSpPr>
        <p:spPr>
          <a:xfrm>
            <a:off x="4120833" y="2672417"/>
            <a:ext cx="7461600" cy="340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8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with intro text">
  <p:cSld name="TITLE_AND_BODY_1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7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▪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100"/>
              <a:buFont typeface="Georgia"/>
              <a:buChar char="-"/>
              <a:defRPr i="1" sz="21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4120833" y="2672433"/>
            <a:ext cx="3636000" cy="340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800"/>
              </a:spcBef>
              <a:spcAft>
                <a:spcPts val="0"/>
              </a:spcAft>
              <a:buSzPts val="1500"/>
              <a:buChar char="▪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9pPr>
          </a:lstStyle>
          <a:p/>
        </p:txBody>
      </p:sp>
      <p:sp>
        <p:nvSpPr>
          <p:cNvPr id="121" name="Google Shape;121;p27"/>
          <p:cNvSpPr txBox="1"/>
          <p:nvPr>
            <p:ph idx="3" type="body"/>
          </p:nvPr>
        </p:nvSpPr>
        <p:spPr>
          <a:xfrm>
            <a:off x="7946326" y="2672433"/>
            <a:ext cx="3636000" cy="340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800"/>
              </a:spcBef>
              <a:spcAft>
                <a:spcPts val="0"/>
              </a:spcAft>
              <a:buSzPts val="1500"/>
              <a:buChar char="▪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left">
  <p:cSld name="TITLE_AND_BODY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 flipH="1">
            <a:off x="-9600" y="0"/>
            <a:ext cx="3456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/>
          <p:nvPr/>
        </p:nvSpPr>
        <p:spPr>
          <a:xfrm>
            <a:off x="3447304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8"/>
          <p:cNvSpPr txBox="1"/>
          <p:nvPr>
            <p:ph type="title"/>
          </p:nvPr>
        </p:nvSpPr>
        <p:spPr>
          <a:xfrm>
            <a:off x="312600" y="767333"/>
            <a:ext cx="2728500" cy="181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2600" y="2672433"/>
            <a:ext cx="2728500" cy="340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9"/>
          <p:cNvSpPr/>
          <p:nvPr/>
        </p:nvSpPr>
        <p:spPr>
          <a:xfrm>
            <a:off x="609987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681900" y="767333"/>
            <a:ext cx="4689600" cy="129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2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681900" y="2131467"/>
            <a:ext cx="4689600" cy="394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0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0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4082933" y="767333"/>
            <a:ext cx="36399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800"/>
              </a:spcBef>
              <a:spcAft>
                <a:spcPts val="0"/>
              </a:spcAft>
              <a:buSzPts val="1500"/>
              <a:buChar char="▪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9pPr>
          </a:lstStyle>
          <a:p/>
        </p:txBody>
      </p:sp>
      <p:sp>
        <p:nvSpPr>
          <p:cNvPr id="139" name="Google Shape;139;p30"/>
          <p:cNvSpPr txBox="1"/>
          <p:nvPr>
            <p:ph idx="2" type="body"/>
          </p:nvPr>
        </p:nvSpPr>
        <p:spPr>
          <a:xfrm>
            <a:off x="7942268" y="767333"/>
            <a:ext cx="36399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800"/>
              </a:spcBef>
              <a:spcAft>
                <a:spcPts val="0"/>
              </a:spcAft>
              <a:buSzPts val="1500"/>
              <a:buChar char="▪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9pPr>
          </a:lstStyle>
          <a:p/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1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1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4092433" y="767333"/>
            <a:ext cx="2386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  <p:sp>
        <p:nvSpPr>
          <p:cNvPr id="146" name="Google Shape;146;p31"/>
          <p:cNvSpPr txBox="1"/>
          <p:nvPr>
            <p:ph idx="2" type="body"/>
          </p:nvPr>
        </p:nvSpPr>
        <p:spPr>
          <a:xfrm>
            <a:off x="6601341" y="767333"/>
            <a:ext cx="2386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  <p:sp>
        <p:nvSpPr>
          <p:cNvPr id="147" name="Google Shape;147;p31"/>
          <p:cNvSpPr txBox="1"/>
          <p:nvPr>
            <p:ph idx="3" type="body"/>
          </p:nvPr>
        </p:nvSpPr>
        <p:spPr>
          <a:xfrm>
            <a:off x="9110248" y="767333"/>
            <a:ext cx="2386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/>
          <p:nvPr/>
        </p:nvSpPr>
        <p:spPr>
          <a:xfrm flipH="1">
            <a:off x="3296400" y="0"/>
            <a:ext cx="1509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2"/>
          <p:cNvSpPr/>
          <p:nvPr/>
        </p:nvSpPr>
        <p:spPr>
          <a:xfrm>
            <a:off x="3447300" y="0"/>
            <a:ext cx="874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2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kye Slide">
  <p:cSld name="Blue Sky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9599" y="5983851"/>
            <a:ext cx="1057729" cy="4765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>
            <a:off x="0" y="707502"/>
            <a:ext cx="75501" cy="86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A4C7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69599" y="5984698"/>
            <a:ext cx="1057729" cy="474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69599" y="5984698"/>
            <a:ext cx="1057729" cy="4748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707502"/>
            <a:ext cx="75501" cy="86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A4C7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6703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2600" y="767333"/>
            <a:ext cx="27285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ans"/>
              <a:buNone/>
              <a:defRPr sz="3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4120833" y="767333"/>
            <a:ext cx="74616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▪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Nunito Sans"/>
              <a:buChar char="-"/>
              <a:defRPr sz="19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r">
              <a:buNone/>
              <a:defRPr sz="13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kaggle.com/c/dogs-vs-cats/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Construção do modelo CNN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Construi o modelo com 10 camadas de rede neural, indo de 16 à 256 filtros.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8" name="Google Shape;228;p43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4">
            <a:alphaModFix/>
          </a:blip>
          <a:srcRect b="6404" l="20934" r="28922" t="24724"/>
          <a:stretch/>
        </p:blipFill>
        <p:spPr>
          <a:xfrm>
            <a:off x="3309050" y="2325125"/>
            <a:ext cx="5573900" cy="4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Treinando 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modelo CNN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5" name="Google Shape;235;p44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Construi o modelo com 10 camadas de rede neural, indo de 16 à 256 filtros.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6" name="Google Shape;236;p44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4"/>
          <p:cNvPicPr preferRelativeResize="0"/>
          <p:nvPr/>
        </p:nvPicPr>
        <p:blipFill rotWithShape="1">
          <a:blip r:embed="rId4">
            <a:alphaModFix/>
          </a:blip>
          <a:srcRect b="22131" l="21130" r="16000" t="35010"/>
          <a:stretch/>
        </p:blipFill>
        <p:spPr>
          <a:xfrm>
            <a:off x="1628312" y="3005700"/>
            <a:ext cx="8935376" cy="342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Plotando o resultado do modelo CNN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3" name="Google Shape;243;p45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 rotWithShape="1">
          <a:blip r:embed="rId4">
            <a:alphaModFix/>
          </a:blip>
          <a:srcRect b="18410" l="23589" r="29391" t="41296"/>
          <a:stretch/>
        </p:blipFill>
        <p:spPr>
          <a:xfrm>
            <a:off x="802700" y="2993025"/>
            <a:ext cx="4813468" cy="23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5">
            <a:alphaModFix/>
          </a:blip>
          <a:srcRect b="27946" l="22930" r="28313" t="30676"/>
          <a:stretch/>
        </p:blipFill>
        <p:spPr>
          <a:xfrm>
            <a:off x="6218800" y="2993025"/>
            <a:ext cx="4860524" cy="2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Aparentemente temos um overfitting nos resultados da validação.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Matriz de confusão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do modelo CNN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2" name="Google Shape;252;p46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6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Tivemos um resultado consideravelmente bom nesse modelo.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54" name="Google Shape;254;p46"/>
          <p:cNvPicPr preferRelativeResize="0"/>
          <p:nvPr/>
        </p:nvPicPr>
        <p:blipFill rotWithShape="1">
          <a:blip r:embed="rId4">
            <a:alphaModFix/>
          </a:blip>
          <a:srcRect b="14249" l="31925" r="44738" t="39124"/>
          <a:stretch/>
        </p:blipFill>
        <p:spPr>
          <a:xfrm>
            <a:off x="4178426" y="2547425"/>
            <a:ext cx="3835152" cy="43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/>
        </p:nvSpPr>
        <p:spPr>
          <a:xfrm>
            <a:off x="944525" y="645625"/>
            <a:ext cx="7069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Aumentando os dados para o ResNet50 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0" name="Google Shape;260;p47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7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Utilizei aqui o ImageDataGenerator para transformar as imagens a cada época do modelo em seu treinamento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4">
            <a:alphaModFix/>
          </a:blip>
          <a:srcRect b="6017" l="20356" r="40108" t="25755"/>
          <a:stretch/>
        </p:blipFill>
        <p:spPr>
          <a:xfrm>
            <a:off x="3862950" y="2558350"/>
            <a:ext cx="4223500" cy="409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/>
        </p:nvSpPr>
        <p:spPr>
          <a:xfrm>
            <a:off x="944525" y="645625"/>
            <a:ext cx="7069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Preparando o modelo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 ResNet50 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8" name="Google Shape;268;p48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8"/>
          <p:cNvPicPr preferRelativeResize="0"/>
          <p:nvPr/>
        </p:nvPicPr>
        <p:blipFill rotWithShape="1">
          <a:blip r:embed="rId4">
            <a:alphaModFix/>
          </a:blip>
          <a:srcRect b="4308" l="21323" r="15421" t="35352"/>
          <a:stretch/>
        </p:blipFill>
        <p:spPr>
          <a:xfrm>
            <a:off x="1337799" y="1624625"/>
            <a:ext cx="9516400" cy="51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/>
        </p:nvSpPr>
        <p:spPr>
          <a:xfrm>
            <a:off x="944525" y="645625"/>
            <a:ext cx="7069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Parametrizando um EarlyStopping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5" name="Google Shape;275;p49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9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Para evitar um avanço improdutivo no treinamento, o que poderia gerar um overfitting, parametrizei um fator de parada antecipada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O qual acabei nem usando por conta das restrições de minha máquina.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77" name="Google Shape;277;p49"/>
          <p:cNvPicPr preferRelativeResize="0"/>
          <p:nvPr/>
        </p:nvPicPr>
        <p:blipFill rotWithShape="1">
          <a:blip r:embed="rId4">
            <a:alphaModFix/>
          </a:blip>
          <a:srcRect b="37176" l="21130" r="47434" t="50782"/>
          <a:stretch/>
        </p:blipFill>
        <p:spPr>
          <a:xfrm>
            <a:off x="2785850" y="3395700"/>
            <a:ext cx="6620300" cy="14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/>
        </p:nvSpPr>
        <p:spPr>
          <a:xfrm>
            <a:off x="944525" y="645625"/>
            <a:ext cx="7069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Bora treinar o modelo ResNet50</a:t>
            </a: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3" name="Google Shape;283;p50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0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Por limitações de hardware parametrizei o modelo para rodar com 10 épocas apenas, o que já levou 2 dias inteiros para concluir. Com isso acabei nem testando o EarlyStopping.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85" name="Google Shape;285;p50"/>
          <p:cNvPicPr preferRelativeResize="0"/>
          <p:nvPr/>
        </p:nvPicPr>
        <p:blipFill rotWithShape="1">
          <a:blip r:embed="rId4">
            <a:alphaModFix/>
          </a:blip>
          <a:srcRect b="45504" l="20933" r="35482" t="31238"/>
          <a:stretch/>
        </p:blipFill>
        <p:spPr>
          <a:xfrm>
            <a:off x="2074413" y="3465525"/>
            <a:ext cx="8043176" cy="24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/>
        </p:nvSpPr>
        <p:spPr>
          <a:xfrm>
            <a:off x="944525" y="645625"/>
            <a:ext cx="8376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Plotando o resultado do modelo ResNet50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1" name="Google Shape;291;p51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1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 a transferência de aprendizado de um modelo para o outro o resultado ficou excelente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 rotWithShape="1">
          <a:blip r:embed="rId4">
            <a:alphaModFix/>
          </a:blip>
          <a:srcRect b="8685" l="22415" r="30747" t="48881"/>
          <a:stretch/>
        </p:blipFill>
        <p:spPr>
          <a:xfrm>
            <a:off x="922700" y="2956288"/>
            <a:ext cx="4697232" cy="23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1"/>
          <p:cNvPicPr preferRelativeResize="0"/>
          <p:nvPr/>
        </p:nvPicPr>
        <p:blipFill rotWithShape="1">
          <a:blip r:embed="rId5">
            <a:alphaModFix/>
          </a:blip>
          <a:srcRect b="17608" l="23273" r="27219" t="39329"/>
          <a:stretch/>
        </p:blipFill>
        <p:spPr>
          <a:xfrm>
            <a:off x="6285375" y="2956300"/>
            <a:ext cx="4892464" cy="23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/>
        </p:nvSpPr>
        <p:spPr>
          <a:xfrm>
            <a:off x="944525" y="645625"/>
            <a:ext cx="8283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Matriz de confusão do modelo ResNet50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0" name="Google Shape;300;p52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2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Sem comentários..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02" name="Google Shape;302;p52"/>
          <p:cNvPicPr preferRelativeResize="0"/>
          <p:nvPr/>
        </p:nvPicPr>
        <p:blipFill rotWithShape="1">
          <a:blip r:embed="rId4">
            <a:alphaModFix/>
          </a:blip>
          <a:srcRect b="16648" l="33085" r="44543" t="37065"/>
          <a:stretch/>
        </p:blipFill>
        <p:spPr>
          <a:xfrm>
            <a:off x="4236901" y="2347025"/>
            <a:ext cx="3475600" cy="404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/>
        </p:nvSpPr>
        <p:spPr>
          <a:xfrm>
            <a:off x="944525" y="645625"/>
            <a:ext cx="8283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Alguns comparativos entre os modelos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8" name="Google Shape;308;p53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3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Fazendo previsões finais com a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CNN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resnet e vanilla com os dados de teste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10" name="Google Shape;310;p53"/>
          <p:cNvPicPr preferRelativeResize="0"/>
          <p:nvPr/>
        </p:nvPicPr>
        <p:blipFill rotWithShape="1">
          <a:blip r:embed="rId4">
            <a:alphaModFix/>
          </a:blip>
          <a:srcRect b="31391" l="21321" r="34322" t="31238"/>
          <a:stretch/>
        </p:blipFill>
        <p:spPr>
          <a:xfrm>
            <a:off x="922700" y="2861350"/>
            <a:ext cx="6418552" cy="30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3"/>
          <p:cNvPicPr preferRelativeResize="0"/>
          <p:nvPr/>
        </p:nvPicPr>
        <p:blipFill rotWithShape="1">
          <a:blip r:embed="rId5">
            <a:alphaModFix/>
          </a:blip>
          <a:srcRect b="9321" l="5350" r="30497" t="1559"/>
          <a:stretch/>
        </p:blipFill>
        <p:spPr>
          <a:xfrm>
            <a:off x="7803475" y="2961913"/>
            <a:ext cx="3635400" cy="28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/>
        </p:nvSpPr>
        <p:spPr>
          <a:xfrm>
            <a:off x="944525" y="645625"/>
            <a:ext cx="8283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Alguns comparativos entre os modelos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7" name="Google Shape;317;p54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4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Outra forma de comparativo...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19" name="Google Shape;319;p54"/>
          <p:cNvPicPr preferRelativeResize="0"/>
          <p:nvPr/>
        </p:nvPicPr>
        <p:blipFill rotWithShape="1">
          <a:blip r:embed="rId4">
            <a:alphaModFix/>
          </a:blip>
          <a:srcRect b="9444" l="22478" r="24293" t="27127"/>
          <a:stretch/>
        </p:blipFill>
        <p:spPr>
          <a:xfrm>
            <a:off x="2638975" y="2306275"/>
            <a:ext cx="6671452" cy="44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/>
        </p:nvSpPr>
        <p:spPr>
          <a:xfrm>
            <a:off x="3860650" y="2818275"/>
            <a:ext cx="4866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21FF84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Conclusões</a:t>
            </a:r>
            <a:endParaRPr sz="3600">
              <a:solidFill>
                <a:srgbClr val="21FF84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/>
        </p:nvSpPr>
        <p:spPr>
          <a:xfrm>
            <a:off x="1200900" y="1136425"/>
            <a:ext cx="9790200" cy="4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●"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Com esse trabalho descobri que há um universo a ser descoberto no viés de machine / deep learning, são muitas formas diferentes de se fazer a mesma análise, cada uma com sua eficiência e complexidade.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●"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Descobri também que o poder de processamento é essencial para uma análise bem feita, pois tive que optar por reduzir o número de épocas dos meus modelos para conseguir extrair um resultado e poder avançar.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●"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Por último acredito que, com essas semanas de estudos em cima do projeto, estou apto a buscar melhorar meu código, brincar com alguns parâmetros e hiper-parâmetros e também estender esse modelo à outras situações de reconhecimento de imagem.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/>
        </p:nvSpPr>
        <p:spPr>
          <a:xfrm>
            <a:off x="944525" y="645625"/>
            <a:ext cx="4479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Referências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5" name="Google Shape;335;p57"/>
          <p:cNvSpPr txBox="1"/>
          <p:nvPr/>
        </p:nvSpPr>
        <p:spPr>
          <a:xfrm>
            <a:off x="657050" y="1765825"/>
            <a:ext cx="7104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Informe os links de notebooks,  blogs e livros que foram utilizados. Exemplos abaixo.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6" name="Google Shape;336;p57"/>
          <p:cNvSpPr txBox="1"/>
          <p:nvPr/>
        </p:nvSpPr>
        <p:spPr>
          <a:xfrm>
            <a:off x="1293575" y="2973925"/>
            <a:ext cx="9253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Documentação Keras Conv2d, disponível em: https://www.geeksforgeeks.org/keras-conv2d-class/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37" name="Google Shape;33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29739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 txBox="1"/>
          <p:nvPr/>
        </p:nvSpPr>
        <p:spPr>
          <a:xfrm>
            <a:off x="1293575" y="3507325"/>
            <a:ext cx="7655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Matriz de confusão, disponível em: https://pt.wikipedia.org/wiki/Matriz_de_confus%C3%A3o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39" name="Google Shape;3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35073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7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7"/>
          <p:cNvSpPr txBox="1"/>
          <p:nvPr/>
        </p:nvSpPr>
        <p:spPr>
          <a:xfrm>
            <a:off x="1293575" y="3980800"/>
            <a:ext cx="7655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Kaggle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, disponível em: 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https://www.kaggle.com/c/dogs-vs-cats/data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42" name="Google Shape;34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3980800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7"/>
          <p:cNvSpPr txBox="1"/>
          <p:nvPr/>
        </p:nvSpPr>
        <p:spPr>
          <a:xfrm>
            <a:off x="1293575" y="4508425"/>
            <a:ext cx="9253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Documentação Keras ResNet50, disponível em: 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https://keras.io/api/applications/resnet/#resnet50-function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44" name="Google Shape;3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45084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7"/>
          <p:cNvSpPr txBox="1"/>
          <p:nvPr/>
        </p:nvSpPr>
        <p:spPr>
          <a:xfrm>
            <a:off x="1293575" y="5036050"/>
            <a:ext cx="10185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Reduzindo o Overfitting com Data Augumentation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,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 disponível em: 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https://sigmoidal.ai/reduzindo-overfitting-com-data-augmentation/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46" name="Google Shape;3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5036050"/>
            <a:ext cx="349050" cy="3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58"/>
          <p:cNvGrpSpPr/>
          <p:nvPr/>
        </p:nvGrpSpPr>
        <p:grpSpPr>
          <a:xfrm>
            <a:off x="465015" y="444034"/>
            <a:ext cx="457218" cy="596409"/>
            <a:chOff x="590250" y="244200"/>
            <a:chExt cx="407975" cy="532175"/>
          </a:xfrm>
        </p:grpSpPr>
        <p:sp>
          <p:nvSpPr>
            <p:cNvPr id="353" name="Google Shape;353;p5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8"/>
          <p:cNvGrpSpPr/>
          <p:nvPr/>
        </p:nvGrpSpPr>
        <p:grpSpPr>
          <a:xfrm>
            <a:off x="1201960" y="532065"/>
            <a:ext cx="496806" cy="413538"/>
            <a:chOff x="1247825" y="322750"/>
            <a:chExt cx="443300" cy="369000"/>
          </a:xfrm>
        </p:grpSpPr>
        <p:sp>
          <p:nvSpPr>
            <p:cNvPr id="368" name="Google Shape;368;p58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8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8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8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8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58"/>
          <p:cNvGrpSpPr/>
          <p:nvPr/>
        </p:nvGrpSpPr>
        <p:grpSpPr>
          <a:xfrm>
            <a:off x="1966221" y="530020"/>
            <a:ext cx="474953" cy="417629"/>
            <a:chOff x="1929775" y="320925"/>
            <a:chExt cx="423800" cy="372650"/>
          </a:xfrm>
        </p:grpSpPr>
        <p:sp>
          <p:nvSpPr>
            <p:cNvPr id="374" name="Google Shape;374;p58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8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8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8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8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58"/>
          <p:cNvSpPr/>
          <p:nvPr/>
        </p:nvSpPr>
        <p:spPr>
          <a:xfrm>
            <a:off x="2762559" y="515005"/>
            <a:ext cx="388967" cy="447664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8"/>
          <p:cNvSpPr/>
          <p:nvPr/>
        </p:nvSpPr>
        <p:spPr>
          <a:xfrm>
            <a:off x="3542517" y="516378"/>
            <a:ext cx="335734" cy="44491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58"/>
          <p:cNvGrpSpPr/>
          <p:nvPr/>
        </p:nvGrpSpPr>
        <p:grpSpPr>
          <a:xfrm>
            <a:off x="4992503" y="482922"/>
            <a:ext cx="449036" cy="511796"/>
            <a:chOff x="4630125" y="278900"/>
            <a:chExt cx="400675" cy="456675"/>
          </a:xfrm>
        </p:grpSpPr>
        <p:sp>
          <p:nvSpPr>
            <p:cNvPr id="382" name="Google Shape;382;p58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8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8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8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58"/>
          <p:cNvSpPr/>
          <p:nvPr/>
        </p:nvSpPr>
        <p:spPr>
          <a:xfrm>
            <a:off x="5712747" y="539583"/>
            <a:ext cx="514541" cy="449008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58"/>
          <p:cNvGrpSpPr/>
          <p:nvPr/>
        </p:nvGrpSpPr>
        <p:grpSpPr>
          <a:xfrm>
            <a:off x="471852" y="1211685"/>
            <a:ext cx="457190" cy="557520"/>
            <a:chOff x="596350" y="929175"/>
            <a:chExt cx="407950" cy="497475"/>
          </a:xfrm>
        </p:grpSpPr>
        <p:sp>
          <p:nvSpPr>
            <p:cNvPr id="388" name="Google Shape;388;p5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1970984" y="1292908"/>
            <a:ext cx="465427" cy="398521"/>
            <a:chOff x="1934025" y="1001650"/>
            <a:chExt cx="415300" cy="355600"/>
          </a:xfrm>
        </p:grpSpPr>
        <p:sp>
          <p:nvSpPr>
            <p:cNvPr id="396" name="Google Shape;396;p58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8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8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8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58"/>
          <p:cNvSpPr/>
          <p:nvPr/>
        </p:nvSpPr>
        <p:spPr>
          <a:xfrm>
            <a:off x="2722998" y="1259464"/>
            <a:ext cx="468116" cy="46539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8"/>
          <p:cNvSpPr/>
          <p:nvPr/>
        </p:nvSpPr>
        <p:spPr>
          <a:xfrm>
            <a:off x="3477012" y="1282663"/>
            <a:ext cx="466772" cy="41900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8"/>
          <p:cNvSpPr/>
          <p:nvPr/>
        </p:nvSpPr>
        <p:spPr>
          <a:xfrm>
            <a:off x="4237161" y="1286081"/>
            <a:ext cx="453127" cy="41216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8"/>
          <p:cNvSpPr/>
          <p:nvPr/>
        </p:nvSpPr>
        <p:spPr>
          <a:xfrm>
            <a:off x="5005519" y="1290172"/>
            <a:ext cx="423092" cy="40398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58"/>
          <p:cNvGrpSpPr/>
          <p:nvPr/>
        </p:nvGrpSpPr>
        <p:grpSpPr>
          <a:xfrm>
            <a:off x="5736956" y="1262873"/>
            <a:ext cx="466772" cy="467444"/>
            <a:chOff x="5294400" y="974850"/>
            <a:chExt cx="416500" cy="417100"/>
          </a:xfrm>
        </p:grpSpPr>
        <p:sp>
          <p:nvSpPr>
            <p:cNvPr id="405" name="Google Shape;405;p58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8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6434340" y="1210341"/>
            <a:ext cx="578673" cy="563656"/>
            <a:chOff x="5916675" y="927975"/>
            <a:chExt cx="516350" cy="502950"/>
          </a:xfrm>
        </p:grpSpPr>
        <p:sp>
          <p:nvSpPr>
            <p:cNvPr id="408" name="Google Shape;408;p58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8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58"/>
          <p:cNvGrpSpPr/>
          <p:nvPr/>
        </p:nvGrpSpPr>
        <p:grpSpPr>
          <a:xfrm>
            <a:off x="436353" y="2076249"/>
            <a:ext cx="521350" cy="352124"/>
            <a:chOff x="564675" y="1700625"/>
            <a:chExt cx="465200" cy="314200"/>
          </a:xfrm>
        </p:grpSpPr>
        <p:sp>
          <p:nvSpPr>
            <p:cNvPr id="411" name="Google Shape;411;p58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8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8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58"/>
          <p:cNvGrpSpPr/>
          <p:nvPr/>
        </p:nvGrpSpPr>
        <p:grpSpPr>
          <a:xfrm>
            <a:off x="1189688" y="1990264"/>
            <a:ext cx="521350" cy="510451"/>
            <a:chOff x="1236875" y="1623900"/>
            <a:chExt cx="465200" cy="455475"/>
          </a:xfrm>
        </p:grpSpPr>
        <p:sp>
          <p:nvSpPr>
            <p:cNvPr id="415" name="Google Shape;415;p58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8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8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8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8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8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58"/>
          <p:cNvGrpSpPr/>
          <p:nvPr/>
        </p:nvGrpSpPr>
        <p:grpSpPr>
          <a:xfrm>
            <a:off x="1959385" y="2001191"/>
            <a:ext cx="488625" cy="488597"/>
            <a:chOff x="1923675" y="1633650"/>
            <a:chExt cx="436000" cy="435975"/>
          </a:xfrm>
        </p:grpSpPr>
        <p:sp>
          <p:nvSpPr>
            <p:cNvPr id="423" name="Google Shape;423;p58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8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8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8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8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8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58"/>
          <p:cNvGrpSpPr/>
          <p:nvPr/>
        </p:nvGrpSpPr>
        <p:grpSpPr>
          <a:xfrm>
            <a:off x="2710674" y="1999145"/>
            <a:ext cx="492688" cy="492688"/>
            <a:chOff x="2594050" y="1631825"/>
            <a:chExt cx="439625" cy="439625"/>
          </a:xfrm>
        </p:grpSpPr>
        <p:sp>
          <p:nvSpPr>
            <p:cNvPr id="430" name="Google Shape;430;p5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58"/>
          <p:cNvSpPr/>
          <p:nvPr/>
        </p:nvSpPr>
        <p:spPr>
          <a:xfrm>
            <a:off x="3485865" y="2020986"/>
            <a:ext cx="449036" cy="449036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58"/>
          <p:cNvGrpSpPr/>
          <p:nvPr/>
        </p:nvGrpSpPr>
        <p:grpSpPr>
          <a:xfrm>
            <a:off x="4263740" y="1962302"/>
            <a:ext cx="399894" cy="566374"/>
            <a:chOff x="3979850" y="1598950"/>
            <a:chExt cx="356825" cy="505375"/>
          </a:xfrm>
        </p:grpSpPr>
        <p:sp>
          <p:nvSpPr>
            <p:cNvPr id="436" name="Google Shape;436;p58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8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58"/>
          <p:cNvGrpSpPr/>
          <p:nvPr/>
        </p:nvGrpSpPr>
        <p:grpSpPr>
          <a:xfrm>
            <a:off x="4953615" y="2083758"/>
            <a:ext cx="526813" cy="323462"/>
            <a:chOff x="4595425" y="1707325"/>
            <a:chExt cx="470075" cy="288625"/>
          </a:xfrm>
        </p:grpSpPr>
        <p:sp>
          <p:nvSpPr>
            <p:cNvPr id="439" name="Google Shape;439;p58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8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8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8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58"/>
          <p:cNvGrpSpPr/>
          <p:nvPr/>
        </p:nvGrpSpPr>
        <p:grpSpPr>
          <a:xfrm>
            <a:off x="5732193" y="2004609"/>
            <a:ext cx="476326" cy="481761"/>
            <a:chOff x="5290150" y="1636700"/>
            <a:chExt cx="425025" cy="429875"/>
          </a:xfrm>
        </p:grpSpPr>
        <p:sp>
          <p:nvSpPr>
            <p:cNvPr id="445" name="Google Shape;445;p58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58"/>
          <p:cNvGrpSpPr/>
          <p:nvPr/>
        </p:nvGrpSpPr>
        <p:grpSpPr>
          <a:xfrm>
            <a:off x="6484155" y="1990264"/>
            <a:ext cx="479043" cy="502270"/>
            <a:chOff x="5961125" y="1623900"/>
            <a:chExt cx="427450" cy="448175"/>
          </a:xfrm>
        </p:grpSpPr>
        <p:sp>
          <p:nvSpPr>
            <p:cNvPr id="448" name="Google Shape;448;p58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8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58"/>
          <p:cNvGrpSpPr/>
          <p:nvPr/>
        </p:nvGrpSpPr>
        <p:grpSpPr>
          <a:xfrm>
            <a:off x="7221099" y="2003236"/>
            <a:ext cx="511796" cy="484507"/>
            <a:chOff x="6618700" y="1635475"/>
            <a:chExt cx="456675" cy="432325"/>
          </a:xfrm>
        </p:grpSpPr>
        <p:sp>
          <p:nvSpPr>
            <p:cNvPr id="456" name="Google Shape;456;p58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8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58"/>
          <p:cNvGrpSpPr/>
          <p:nvPr/>
        </p:nvGrpSpPr>
        <p:grpSpPr>
          <a:xfrm>
            <a:off x="494350" y="2781142"/>
            <a:ext cx="405357" cy="435364"/>
            <a:chOff x="616425" y="2329600"/>
            <a:chExt cx="361700" cy="388475"/>
          </a:xfrm>
        </p:grpSpPr>
        <p:sp>
          <p:nvSpPr>
            <p:cNvPr id="462" name="Google Shape;462;p5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58"/>
          <p:cNvGrpSpPr/>
          <p:nvPr/>
        </p:nvGrpSpPr>
        <p:grpSpPr>
          <a:xfrm>
            <a:off x="1236785" y="2785232"/>
            <a:ext cx="427183" cy="427183"/>
            <a:chOff x="1278900" y="2333250"/>
            <a:chExt cx="381175" cy="381175"/>
          </a:xfrm>
        </p:grpSpPr>
        <p:sp>
          <p:nvSpPr>
            <p:cNvPr id="471" name="Google Shape;471;p58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58"/>
          <p:cNvGrpSpPr/>
          <p:nvPr/>
        </p:nvGrpSpPr>
        <p:grpSpPr>
          <a:xfrm>
            <a:off x="1990092" y="2785232"/>
            <a:ext cx="427211" cy="427183"/>
            <a:chOff x="1951075" y="2333250"/>
            <a:chExt cx="381200" cy="381175"/>
          </a:xfrm>
        </p:grpSpPr>
        <p:sp>
          <p:nvSpPr>
            <p:cNvPr id="476" name="Google Shape;476;p58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8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58"/>
          <p:cNvGrpSpPr/>
          <p:nvPr/>
        </p:nvGrpSpPr>
        <p:grpSpPr>
          <a:xfrm>
            <a:off x="2743426" y="2785232"/>
            <a:ext cx="427183" cy="427183"/>
            <a:chOff x="2623275" y="2333250"/>
            <a:chExt cx="381175" cy="381175"/>
          </a:xfrm>
        </p:grpSpPr>
        <p:sp>
          <p:nvSpPr>
            <p:cNvPr id="481" name="Google Shape;481;p58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58"/>
          <p:cNvGrpSpPr/>
          <p:nvPr/>
        </p:nvGrpSpPr>
        <p:grpSpPr>
          <a:xfrm>
            <a:off x="3596391" y="2711546"/>
            <a:ext cx="227922" cy="569119"/>
            <a:chOff x="3384375" y="2267500"/>
            <a:chExt cx="203375" cy="507825"/>
          </a:xfrm>
        </p:grpSpPr>
        <p:sp>
          <p:nvSpPr>
            <p:cNvPr id="486" name="Google Shape;486;p58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8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58"/>
          <p:cNvGrpSpPr/>
          <p:nvPr/>
        </p:nvGrpSpPr>
        <p:grpSpPr>
          <a:xfrm>
            <a:off x="5123513" y="2783859"/>
            <a:ext cx="186989" cy="424465"/>
            <a:chOff x="4747025" y="2332025"/>
            <a:chExt cx="166850" cy="378750"/>
          </a:xfrm>
        </p:grpSpPr>
        <p:sp>
          <p:nvSpPr>
            <p:cNvPr id="489" name="Google Shape;489;p58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58"/>
          <p:cNvGrpSpPr/>
          <p:nvPr/>
        </p:nvGrpSpPr>
        <p:grpSpPr>
          <a:xfrm>
            <a:off x="4366788" y="2714264"/>
            <a:ext cx="193797" cy="563656"/>
            <a:chOff x="4071800" y="2269925"/>
            <a:chExt cx="172925" cy="502950"/>
          </a:xfrm>
        </p:grpSpPr>
        <p:sp>
          <p:nvSpPr>
            <p:cNvPr id="492" name="Google Shape;492;p58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8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58"/>
          <p:cNvSpPr/>
          <p:nvPr/>
        </p:nvSpPr>
        <p:spPr>
          <a:xfrm>
            <a:off x="5756815" y="2773655"/>
            <a:ext cx="427183" cy="450381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58"/>
          <p:cNvGrpSpPr/>
          <p:nvPr/>
        </p:nvGrpSpPr>
        <p:grpSpPr>
          <a:xfrm>
            <a:off x="6497127" y="2781814"/>
            <a:ext cx="461308" cy="434019"/>
            <a:chOff x="5972700" y="2330200"/>
            <a:chExt cx="411625" cy="387275"/>
          </a:xfrm>
        </p:grpSpPr>
        <p:sp>
          <p:nvSpPr>
            <p:cNvPr id="496" name="Google Shape;496;p58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8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58"/>
          <p:cNvGrpSpPr/>
          <p:nvPr/>
        </p:nvGrpSpPr>
        <p:grpSpPr>
          <a:xfrm>
            <a:off x="624015" y="3486006"/>
            <a:ext cx="146055" cy="532276"/>
            <a:chOff x="732125" y="2958550"/>
            <a:chExt cx="130325" cy="474950"/>
          </a:xfrm>
        </p:grpSpPr>
        <p:sp>
          <p:nvSpPr>
            <p:cNvPr id="499" name="Google Shape;499;p58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8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8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8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8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58"/>
          <p:cNvSpPr/>
          <p:nvPr/>
        </p:nvSpPr>
        <p:spPr>
          <a:xfrm>
            <a:off x="1979884" y="3464880"/>
            <a:ext cx="447664" cy="574583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8"/>
          <p:cNvSpPr/>
          <p:nvPr/>
        </p:nvSpPr>
        <p:spPr>
          <a:xfrm>
            <a:off x="1284540" y="3464880"/>
            <a:ext cx="331671" cy="574583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58"/>
          <p:cNvGrpSpPr/>
          <p:nvPr/>
        </p:nvGrpSpPr>
        <p:grpSpPr>
          <a:xfrm>
            <a:off x="2698402" y="3503069"/>
            <a:ext cx="517259" cy="489970"/>
            <a:chOff x="2583100" y="2973775"/>
            <a:chExt cx="461550" cy="437200"/>
          </a:xfrm>
        </p:grpSpPr>
        <p:sp>
          <p:nvSpPr>
            <p:cNvPr id="510" name="Google Shape;510;p58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8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58"/>
          <p:cNvSpPr/>
          <p:nvPr/>
        </p:nvSpPr>
        <p:spPr>
          <a:xfrm>
            <a:off x="4979575" y="3514696"/>
            <a:ext cx="474953" cy="474953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58"/>
          <p:cNvGrpSpPr/>
          <p:nvPr/>
        </p:nvGrpSpPr>
        <p:grpSpPr>
          <a:xfrm>
            <a:off x="5684423" y="3540612"/>
            <a:ext cx="580046" cy="431273"/>
            <a:chOff x="5247525" y="3007275"/>
            <a:chExt cx="517575" cy="384825"/>
          </a:xfrm>
        </p:grpSpPr>
        <p:sp>
          <p:nvSpPr>
            <p:cNvPr id="514" name="Google Shape;514;p58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8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58"/>
          <p:cNvGrpSpPr/>
          <p:nvPr/>
        </p:nvGrpSpPr>
        <p:grpSpPr>
          <a:xfrm>
            <a:off x="4232360" y="3516041"/>
            <a:ext cx="457190" cy="466772"/>
            <a:chOff x="3951850" y="2985350"/>
            <a:chExt cx="407950" cy="416500"/>
          </a:xfrm>
        </p:grpSpPr>
        <p:sp>
          <p:nvSpPr>
            <p:cNvPr id="517" name="Google Shape;517;p5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58"/>
          <p:cNvGrpSpPr/>
          <p:nvPr/>
        </p:nvGrpSpPr>
        <p:grpSpPr>
          <a:xfrm>
            <a:off x="441144" y="4302128"/>
            <a:ext cx="529531" cy="406702"/>
            <a:chOff x="568950" y="3686775"/>
            <a:chExt cx="472500" cy="362900"/>
          </a:xfrm>
        </p:grpSpPr>
        <p:sp>
          <p:nvSpPr>
            <p:cNvPr id="522" name="Google Shape;522;p58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8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8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58"/>
          <p:cNvSpPr/>
          <p:nvPr/>
        </p:nvSpPr>
        <p:spPr>
          <a:xfrm>
            <a:off x="6543581" y="3492870"/>
            <a:ext cx="360305" cy="51863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58"/>
          <p:cNvGrpSpPr/>
          <p:nvPr/>
        </p:nvGrpSpPr>
        <p:grpSpPr>
          <a:xfrm>
            <a:off x="1198570" y="4336253"/>
            <a:ext cx="503615" cy="338479"/>
            <a:chOff x="1244800" y="3717225"/>
            <a:chExt cx="449375" cy="302025"/>
          </a:xfrm>
        </p:grpSpPr>
        <p:sp>
          <p:nvSpPr>
            <p:cNvPr id="527" name="Google Shape;527;p58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8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8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58"/>
          <p:cNvGrpSpPr/>
          <p:nvPr/>
        </p:nvGrpSpPr>
        <p:grpSpPr>
          <a:xfrm>
            <a:off x="1958712" y="4310309"/>
            <a:ext cx="489970" cy="382831"/>
            <a:chOff x="1923075" y="3694075"/>
            <a:chExt cx="437200" cy="341600"/>
          </a:xfrm>
        </p:grpSpPr>
        <p:sp>
          <p:nvSpPr>
            <p:cNvPr id="534" name="Google Shape;534;p58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8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8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8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8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58"/>
          <p:cNvGrpSpPr/>
          <p:nvPr/>
        </p:nvGrpSpPr>
        <p:grpSpPr>
          <a:xfrm>
            <a:off x="2716810" y="4304173"/>
            <a:ext cx="480416" cy="394430"/>
            <a:chOff x="2599525" y="3688600"/>
            <a:chExt cx="428675" cy="351950"/>
          </a:xfrm>
        </p:grpSpPr>
        <p:sp>
          <p:nvSpPr>
            <p:cNvPr id="544" name="Google Shape;544;p58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58"/>
          <p:cNvGrpSpPr/>
          <p:nvPr/>
        </p:nvGrpSpPr>
        <p:grpSpPr>
          <a:xfrm>
            <a:off x="3493343" y="4276884"/>
            <a:ext cx="444946" cy="438782"/>
            <a:chOff x="3292425" y="3664250"/>
            <a:chExt cx="397025" cy="391525"/>
          </a:xfrm>
        </p:grpSpPr>
        <p:sp>
          <p:nvSpPr>
            <p:cNvPr id="548" name="Google Shape;548;p58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8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8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58"/>
          <p:cNvGrpSpPr/>
          <p:nvPr/>
        </p:nvGrpSpPr>
        <p:grpSpPr>
          <a:xfrm>
            <a:off x="4210507" y="4333507"/>
            <a:ext cx="492716" cy="357587"/>
            <a:chOff x="3932350" y="3714775"/>
            <a:chExt cx="439650" cy="319075"/>
          </a:xfrm>
        </p:grpSpPr>
        <p:sp>
          <p:nvSpPr>
            <p:cNvPr id="552" name="Google Shape;552;p58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58"/>
          <p:cNvGrpSpPr/>
          <p:nvPr/>
        </p:nvGrpSpPr>
        <p:grpSpPr>
          <a:xfrm>
            <a:off x="4963841" y="4333507"/>
            <a:ext cx="492688" cy="357587"/>
            <a:chOff x="4604550" y="3714775"/>
            <a:chExt cx="439625" cy="319075"/>
          </a:xfrm>
        </p:grpSpPr>
        <p:sp>
          <p:nvSpPr>
            <p:cNvPr id="558" name="Google Shape;558;p58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58"/>
          <p:cNvGrpSpPr/>
          <p:nvPr/>
        </p:nvGrpSpPr>
        <p:grpSpPr>
          <a:xfrm>
            <a:off x="5734911" y="4296664"/>
            <a:ext cx="470862" cy="418329"/>
            <a:chOff x="5292575" y="3681900"/>
            <a:chExt cx="420150" cy="373275"/>
          </a:xfrm>
        </p:grpSpPr>
        <p:sp>
          <p:nvSpPr>
            <p:cNvPr id="561" name="Google Shape;561;p5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58"/>
          <p:cNvGrpSpPr/>
          <p:nvPr/>
        </p:nvGrpSpPr>
        <p:grpSpPr>
          <a:xfrm>
            <a:off x="6461629" y="4243431"/>
            <a:ext cx="524095" cy="524095"/>
            <a:chOff x="5941025" y="3634400"/>
            <a:chExt cx="467650" cy="467650"/>
          </a:xfrm>
        </p:grpSpPr>
        <p:sp>
          <p:nvSpPr>
            <p:cNvPr id="569" name="Google Shape;569;p58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8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58"/>
          <p:cNvGrpSpPr/>
          <p:nvPr/>
        </p:nvGrpSpPr>
        <p:grpSpPr>
          <a:xfrm>
            <a:off x="7248416" y="4276884"/>
            <a:ext cx="457190" cy="457218"/>
            <a:chOff x="6643075" y="3664250"/>
            <a:chExt cx="407950" cy="407975"/>
          </a:xfrm>
        </p:grpSpPr>
        <p:sp>
          <p:nvSpPr>
            <p:cNvPr id="576" name="Google Shape;576;p5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58"/>
          <p:cNvGrpSpPr/>
          <p:nvPr/>
        </p:nvGrpSpPr>
        <p:grpSpPr>
          <a:xfrm>
            <a:off x="449326" y="5011111"/>
            <a:ext cx="495433" cy="495405"/>
            <a:chOff x="576250" y="4319400"/>
            <a:chExt cx="442075" cy="442050"/>
          </a:xfrm>
        </p:grpSpPr>
        <p:sp>
          <p:nvSpPr>
            <p:cNvPr id="579" name="Google Shape;579;p5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58"/>
          <p:cNvSpPr/>
          <p:nvPr/>
        </p:nvSpPr>
        <p:spPr>
          <a:xfrm>
            <a:off x="1182191" y="5107364"/>
            <a:ext cx="536367" cy="302981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8"/>
          <p:cNvSpPr/>
          <p:nvPr/>
        </p:nvSpPr>
        <p:spPr>
          <a:xfrm>
            <a:off x="4236488" y="5031604"/>
            <a:ext cx="454472" cy="454500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8"/>
          <p:cNvSpPr/>
          <p:nvPr/>
        </p:nvSpPr>
        <p:spPr>
          <a:xfrm>
            <a:off x="3483147" y="5060266"/>
            <a:ext cx="454472" cy="397176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8"/>
          <p:cNvSpPr/>
          <p:nvPr/>
        </p:nvSpPr>
        <p:spPr>
          <a:xfrm>
            <a:off x="4987784" y="5029558"/>
            <a:ext cx="458562" cy="458590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solidFill>
            <a:srgbClr val="FFFFFF"/>
          </a:solidFill>
          <a:ln cap="rnd" cmpd="sng" w="12175">
            <a:solidFill>
              <a:srgbClr val="FF3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58"/>
          <p:cNvGrpSpPr/>
          <p:nvPr/>
        </p:nvGrpSpPr>
        <p:grpSpPr>
          <a:xfrm>
            <a:off x="5707622" y="5036354"/>
            <a:ext cx="525440" cy="434019"/>
            <a:chOff x="5268225" y="4341925"/>
            <a:chExt cx="468850" cy="387275"/>
          </a:xfrm>
        </p:grpSpPr>
        <p:sp>
          <p:nvSpPr>
            <p:cNvPr id="588" name="Google Shape;588;p58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8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8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8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58"/>
          <p:cNvGrpSpPr/>
          <p:nvPr/>
        </p:nvGrpSpPr>
        <p:grpSpPr>
          <a:xfrm>
            <a:off x="6487573" y="5022710"/>
            <a:ext cx="472207" cy="472207"/>
            <a:chOff x="5964175" y="4329750"/>
            <a:chExt cx="421350" cy="421350"/>
          </a:xfrm>
        </p:grpSpPr>
        <p:sp>
          <p:nvSpPr>
            <p:cNvPr id="597" name="Google Shape;597;p58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58"/>
          <p:cNvGrpSpPr/>
          <p:nvPr/>
        </p:nvGrpSpPr>
        <p:grpSpPr>
          <a:xfrm>
            <a:off x="1201960" y="5776044"/>
            <a:ext cx="496806" cy="480416"/>
            <a:chOff x="1247825" y="5001950"/>
            <a:chExt cx="443300" cy="428675"/>
          </a:xfrm>
        </p:grpSpPr>
        <p:sp>
          <p:nvSpPr>
            <p:cNvPr id="600" name="Google Shape;600;p58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8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8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8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58"/>
          <p:cNvGrpSpPr/>
          <p:nvPr/>
        </p:nvGrpSpPr>
        <p:grpSpPr>
          <a:xfrm>
            <a:off x="1999646" y="5752145"/>
            <a:ext cx="408103" cy="520005"/>
            <a:chOff x="1959600" y="4980625"/>
            <a:chExt cx="364150" cy="464000"/>
          </a:xfrm>
        </p:grpSpPr>
        <p:sp>
          <p:nvSpPr>
            <p:cNvPr id="607" name="Google Shape;607;p58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8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58"/>
          <p:cNvGrpSpPr/>
          <p:nvPr/>
        </p:nvGrpSpPr>
        <p:grpSpPr>
          <a:xfrm>
            <a:off x="2722974" y="5771954"/>
            <a:ext cx="468116" cy="481088"/>
            <a:chOff x="2605025" y="4998300"/>
            <a:chExt cx="417700" cy="429275"/>
          </a:xfrm>
        </p:grpSpPr>
        <p:sp>
          <p:nvSpPr>
            <p:cNvPr id="615" name="Google Shape;615;p58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58"/>
          <p:cNvGrpSpPr/>
          <p:nvPr/>
        </p:nvGrpSpPr>
        <p:grpSpPr>
          <a:xfrm>
            <a:off x="3430584" y="5776044"/>
            <a:ext cx="559566" cy="466071"/>
            <a:chOff x="3236425" y="5001950"/>
            <a:chExt cx="499300" cy="415875"/>
          </a:xfrm>
        </p:grpSpPr>
        <p:sp>
          <p:nvSpPr>
            <p:cNvPr id="619" name="Google Shape;619;p58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8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58"/>
          <p:cNvGrpSpPr/>
          <p:nvPr/>
        </p:nvGrpSpPr>
        <p:grpSpPr>
          <a:xfrm>
            <a:off x="4250768" y="5752145"/>
            <a:ext cx="425838" cy="507033"/>
            <a:chOff x="3968275" y="4980625"/>
            <a:chExt cx="379975" cy="452425"/>
          </a:xfrm>
        </p:grpSpPr>
        <p:sp>
          <p:nvSpPr>
            <p:cNvPr id="626" name="Google Shape;626;p58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8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58"/>
          <p:cNvGrpSpPr/>
          <p:nvPr/>
        </p:nvGrpSpPr>
        <p:grpSpPr>
          <a:xfrm>
            <a:off x="6458211" y="5865420"/>
            <a:ext cx="539113" cy="293455"/>
            <a:chOff x="5937975" y="5081700"/>
            <a:chExt cx="481050" cy="261850"/>
          </a:xfrm>
        </p:grpSpPr>
        <p:sp>
          <p:nvSpPr>
            <p:cNvPr id="630" name="Google Shape;630;p58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8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58"/>
          <p:cNvGrpSpPr/>
          <p:nvPr/>
        </p:nvGrpSpPr>
        <p:grpSpPr>
          <a:xfrm>
            <a:off x="7282514" y="5808797"/>
            <a:ext cx="386922" cy="444918"/>
            <a:chOff x="6673500" y="5031175"/>
            <a:chExt cx="345250" cy="397000"/>
          </a:xfrm>
        </p:grpSpPr>
        <p:sp>
          <p:nvSpPr>
            <p:cNvPr id="634" name="Google Shape;634;p58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8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58"/>
          <p:cNvGrpSpPr/>
          <p:nvPr/>
        </p:nvGrpSpPr>
        <p:grpSpPr>
          <a:xfrm>
            <a:off x="4205071" y="508166"/>
            <a:ext cx="517259" cy="461308"/>
            <a:chOff x="3927500" y="301425"/>
            <a:chExt cx="461550" cy="411625"/>
          </a:xfrm>
        </p:grpSpPr>
        <p:sp>
          <p:nvSpPr>
            <p:cNvPr id="640" name="Google Shape;640;p58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8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8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8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8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8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8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8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8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8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8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8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8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58"/>
          <p:cNvGrpSpPr/>
          <p:nvPr/>
        </p:nvGrpSpPr>
        <p:grpSpPr>
          <a:xfrm>
            <a:off x="7255225" y="517048"/>
            <a:ext cx="443573" cy="443573"/>
            <a:chOff x="6649150" y="309350"/>
            <a:chExt cx="395800" cy="395800"/>
          </a:xfrm>
        </p:grpSpPr>
        <p:sp>
          <p:nvSpPr>
            <p:cNvPr id="668" name="Google Shape;668;p58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8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8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8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8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8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8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8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8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8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8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8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8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8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8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8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8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58"/>
          <p:cNvGrpSpPr/>
          <p:nvPr/>
        </p:nvGrpSpPr>
        <p:grpSpPr>
          <a:xfrm>
            <a:off x="6498472" y="527274"/>
            <a:ext cx="450409" cy="426510"/>
            <a:chOff x="5973900" y="318475"/>
            <a:chExt cx="401900" cy="380575"/>
          </a:xfrm>
        </p:grpSpPr>
        <p:sp>
          <p:nvSpPr>
            <p:cNvPr id="692" name="Google Shape;692;p58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8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8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8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8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8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8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8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8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8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8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8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8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58"/>
          <p:cNvGrpSpPr/>
          <p:nvPr/>
        </p:nvGrpSpPr>
        <p:grpSpPr>
          <a:xfrm>
            <a:off x="1225186" y="1211685"/>
            <a:ext cx="457190" cy="557520"/>
            <a:chOff x="1268550" y="929175"/>
            <a:chExt cx="407950" cy="497475"/>
          </a:xfrm>
        </p:grpSpPr>
        <p:sp>
          <p:nvSpPr>
            <p:cNvPr id="707" name="Google Shape;707;p58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8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58"/>
          <p:cNvGrpSpPr/>
          <p:nvPr/>
        </p:nvGrpSpPr>
        <p:grpSpPr>
          <a:xfrm>
            <a:off x="7206782" y="1232839"/>
            <a:ext cx="540458" cy="518632"/>
            <a:chOff x="6605925" y="948050"/>
            <a:chExt cx="482250" cy="462775"/>
          </a:xfrm>
        </p:grpSpPr>
        <p:sp>
          <p:nvSpPr>
            <p:cNvPr id="711" name="Google Shape;711;p58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8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8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8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8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8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58"/>
          <p:cNvGrpSpPr/>
          <p:nvPr/>
        </p:nvGrpSpPr>
        <p:grpSpPr>
          <a:xfrm>
            <a:off x="7333029" y="2768842"/>
            <a:ext cx="287964" cy="456545"/>
            <a:chOff x="6718575" y="2318625"/>
            <a:chExt cx="256950" cy="407375"/>
          </a:xfrm>
        </p:grpSpPr>
        <p:sp>
          <p:nvSpPr>
            <p:cNvPr id="718" name="Google Shape;718;p5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58"/>
          <p:cNvGrpSpPr/>
          <p:nvPr/>
        </p:nvGrpSpPr>
        <p:grpSpPr>
          <a:xfrm>
            <a:off x="3468099" y="3604744"/>
            <a:ext cx="484507" cy="294828"/>
            <a:chOff x="3269900" y="3064500"/>
            <a:chExt cx="432325" cy="263075"/>
          </a:xfrm>
        </p:grpSpPr>
        <p:sp>
          <p:nvSpPr>
            <p:cNvPr id="727" name="Google Shape;727;p58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8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8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58"/>
          <p:cNvGrpSpPr/>
          <p:nvPr/>
        </p:nvGrpSpPr>
        <p:grpSpPr>
          <a:xfrm>
            <a:off x="7300249" y="3514668"/>
            <a:ext cx="353497" cy="496806"/>
            <a:chOff x="6689325" y="2984125"/>
            <a:chExt cx="315425" cy="443300"/>
          </a:xfrm>
        </p:grpSpPr>
        <p:sp>
          <p:nvSpPr>
            <p:cNvPr id="731" name="Google Shape;731;p58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8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8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8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8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58"/>
          <p:cNvGrpSpPr/>
          <p:nvPr/>
        </p:nvGrpSpPr>
        <p:grpSpPr>
          <a:xfrm>
            <a:off x="2031726" y="4974268"/>
            <a:ext cx="341898" cy="552729"/>
            <a:chOff x="1988225" y="4286525"/>
            <a:chExt cx="305075" cy="493200"/>
          </a:xfrm>
        </p:grpSpPr>
        <p:sp>
          <p:nvSpPr>
            <p:cNvPr id="737" name="Google Shape;737;p58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8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8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8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8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8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8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58"/>
          <p:cNvGrpSpPr/>
          <p:nvPr/>
        </p:nvGrpSpPr>
        <p:grpSpPr>
          <a:xfrm>
            <a:off x="2757071" y="5013156"/>
            <a:ext cx="412866" cy="522722"/>
            <a:chOff x="2635450" y="4321225"/>
            <a:chExt cx="368400" cy="466425"/>
          </a:xfrm>
        </p:grpSpPr>
        <p:sp>
          <p:nvSpPr>
            <p:cNvPr id="745" name="Google Shape;745;p58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8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8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8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8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58"/>
          <p:cNvGrpSpPr/>
          <p:nvPr/>
        </p:nvGrpSpPr>
        <p:grpSpPr>
          <a:xfrm>
            <a:off x="7248416" y="5000184"/>
            <a:ext cx="457190" cy="511796"/>
            <a:chOff x="6643075" y="4309650"/>
            <a:chExt cx="407950" cy="456675"/>
          </a:xfrm>
        </p:grpSpPr>
        <p:sp>
          <p:nvSpPr>
            <p:cNvPr id="752" name="Google Shape;752;p58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8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8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8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8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58"/>
          <p:cNvGrpSpPr/>
          <p:nvPr/>
        </p:nvGrpSpPr>
        <p:grpSpPr>
          <a:xfrm>
            <a:off x="5668734" y="5722811"/>
            <a:ext cx="603245" cy="578673"/>
            <a:chOff x="5233525" y="4954450"/>
            <a:chExt cx="538275" cy="516350"/>
          </a:xfrm>
        </p:grpSpPr>
        <p:sp>
          <p:nvSpPr>
            <p:cNvPr id="762" name="Google Shape;762;p58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8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8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8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8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8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8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" name="Google Shape;773;p58"/>
          <p:cNvGrpSpPr/>
          <p:nvPr/>
        </p:nvGrpSpPr>
        <p:grpSpPr>
          <a:xfrm>
            <a:off x="4909936" y="5733038"/>
            <a:ext cx="614172" cy="558221"/>
            <a:chOff x="4556450" y="4963575"/>
            <a:chExt cx="548025" cy="498100"/>
          </a:xfrm>
        </p:grpSpPr>
        <p:sp>
          <p:nvSpPr>
            <p:cNvPr id="774" name="Google Shape;774;p58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58"/>
          <p:cNvGrpSpPr/>
          <p:nvPr/>
        </p:nvGrpSpPr>
        <p:grpSpPr>
          <a:xfrm>
            <a:off x="399510" y="5853821"/>
            <a:ext cx="593691" cy="328253"/>
            <a:chOff x="531800" y="5071350"/>
            <a:chExt cx="529750" cy="292900"/>
          </a:xfrm>
        </p:grpSpPr>
        <p:sp>
          <p:nvSpPr>
            <p:cNvPr id="780" name="Google Shape;780;p58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8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8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8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8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8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8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34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" name="Google Shape;787;p58"/>
          <p:cNvSpPr txBox="1"/>
          <p:nvPr/>
        </p:nvSpPr>
        <p:spPr>
          <a:xfrm>
            <a:off x="8535850" y="1107700"/>
            <a:ext cx="2850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Nunito Sans"/>
                <a:ea typeface="Nunito Sans"/>
                <a:cs typeface="Nunito Sans"/>
                <a:sym typeface="Nunito Sans"/>
              </a:rPr>
              <a:t>Utilize os ícones caso necessário na sua apresentação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/>
        </p:nvSpPr>
        <p:spPr>
          <a:xfrm>
            <a:off x="1546200" y="2414700"/>
            <a:ext cx="86958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342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EMERSON WILLIAN POSSO</a:t>
            </a:r>
            <a:br>
              <a:rPr lang="pt-BR" sz="4800">
                <a:solidFill>
                  <a:srgbClr val="FF342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</a:br>
            <a:r>
              <a:rPr lang="pt-BR" sz="4800">
                <a:solidFill>
                  <a:srgbClr val="FF342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Turma 6</a:t>
            </a:r>
            <a:endParaRPr sz="4800">
              <a:solidFill>
                <a:srgbClr val="FF342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69" name="Google Shape;169;p36"/>
          <p:cNvSpPr txBox="1"/>
          <p:nvPr/>
        </p:nvSpPr>
        <p:spPr>
          <a:xfrm>
            <a:off x="847075" y="4366200"/>
            <a:ext cx="100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Projeto de identificação de imagens de cães e gatos utilizando redes neurais convolucionais (deep learning).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/>
        </p:nvSpPr>
        <p:spPr>
          <a:xfrm>
            <a:off x="944525" y="645625"/>
            <a:ext cx="2669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Objetivo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657050" y="1765825"/>
            <a:ext cx="10382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O projeto teve como objetivo entender, a nível introdutório, como a modelagem de identificação de imagens funciona e seus potenciais de uso.</a:t>
            </a:r>
            <a:endParaRPr b="1" sz="21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6" name="Google Shape;176;p37"/>
          <p:cNvSpPr txBox="1"/>
          <p:nvPr/>
        </p:nvSpPr>
        <p:spPr>
          <a:xfrm>
            <a:off x="1293575" y="2669125"/>
            <a:ext cx="10065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Optei pel</a:t>
            </a: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a criação de um modelo para identificação de imagens de cães e gatos com a maior acurácia possível.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7" name="Google Shape;1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26691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 txBox="1"/>
          <p:nvPr/>
        </p:nvSpPr>
        <p:spPr>
          <a:xfrm>
            <a:off x="1293575" y="3431125"/>
            <a:ext cx="9745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Para isso foram utilizados dois modelos “interligados”, a CNN normal e o ResNet50, para aprimoramento dos resultados.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9" name="Google Shape;1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35073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7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/>
        </p:nvSpPr>
        <p:spPr>
          <a:xfrm>
            <a:off x="3860650" y="2818275"/>
            <a:ext cx="4866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21FF84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Execução do Projeto</a:t>
            </a:r>
            <a:endParaRPr sz="3600">
              <a:solidFill>
                <a:srgbClr val="21FF84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/>
        </p:nvSpPr>
        <p:spPr>
          <a:xfrm>
            <a:off x="690750" y="544575"/>
            <a:ext cx="108105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Todo o desenvolvimento foi realizado com o Jupyter Notebook;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 A base de dados foi extraída do Kaggle (</a:t>
            </a:r>
            <a:r>
              <a:rPr lang="pt-BR" sz="2000" u="sng">
                <a:solidFill>
                  <a:schemeClr val="hlink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https://www.kaggle.com/c/dogs-vs-cats/data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);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○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Contendo fotos de cães e gatos em 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proporções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 de 50/50%.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○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1 base de imagens para testes, com 12,5 K de arquivos.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Foi utilizado um modelo básico de CNN para o primeiro treinamento;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Em seguida apliquei um segundo modelo chamado ResNet50 para aprimorar os resultados.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rPr>
              <a:t>Todo o suporte para a escolha dos modelos, da idéia do projeto, etc foi tirado de tutoriais da internet.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Principais bibliotecas utilizadas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57050" y="1765825"/>
            <a:ext cx="71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Básicas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1271750" y="2233525"/>
            <a:ext cx="5444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Pandas e  Numpy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00" y="2233525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0"/>
          <p:cNvSpPr txBox="1"/>
          <p:nvPr/>
        </p:nvSpPr>
        <p:spPr>
          <a:xfrm>
            <a:off x="650300" y="2901750"/>
            <a:ext cx="71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Plotagem e visualização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1" name="Google Shape;201;p40"/>
          <p:cNvSpPr txBox="1"/>
          <p:nvPr/>
        </p:nvSpPr>
        <p:spPr>
          <a:xfrm>
            <a:off x="1417400" y="3369450"/>
            <a:ext cx="5444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Matplotlib e Seaborn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2" name="Google Shape;2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00" y="3369450"/>
            <a:ext cx="349050" cy="3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/>
        </p:nvSpPr>
        <p:spPr>
          <a:xfrm>
            <a:off x="650300" y="4032450"/>
            <a:ext cx="71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Modelagem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4" name="Google Shape;204;p40"/>
          <p:cNvSpPr txBox="1"/>
          <p:nvPr/>
        </p:nvSpPr>
        <p:spPr>
          <a:xfrm>
            <a:off x="1417400" y="4500150"/>
            <a:ext cx="5444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Titillium Web"/>
                <a:ea typeface="Titillium Web"/>
                <a:cs typeface="Titillium Web"/>
                <a:sym typeface="Titillium Web"/>
              </a:rPr>
              <a:t>Tensorflow Keras e Sklearn</a:t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5" name="Google Shape;2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00" y="4500150"/>
            <a:ext cx="349050" cy="3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Definindo os datasets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Separei entre testes e treino, os vinculando com cada pasta constante em minha máquina.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2" name="Google Shape;212;p41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41"/>
          <p:cNvPicPr preferRelativeResize="0"/>
          <p:nvPr/>
        </p:nvPicPr>
        <p:blipFill rotWithShape="1">
          <a:blip r:embed="rId4">
            <a:alphaModFix/>
          </a:blip>
          <a:srcRect b="36533" l="21510" r="37026" t="38782"/>
          <a:stretch/>
        </p:blipFill>
        <p:spPr>
          <a:xfrm>
            <a:off x="1759588" y="2669126"/>
            <a:ext cx="8430224" cy="28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/>
        </p:nvSpPr>
        <p:spPr>
          <a:xfrm>
            <a:off x="944525" y="645625"/>
            <a:ext cx="625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6503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Categorização do dataset de treino</a:t>
            </a:r>
            <a:endParaRPr b="1" sz="3000">
              <a:solidFill>
                <a:srgbClr val="F6503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657050" y="1765825"/>
            <a:ext cx="1063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Como o 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título</a:t>
            </a: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das fotos já estava devidamente identificado entre “cat” ou “dog”, criei uma categorização com esses mesmos valores.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0" name="Google Shape;220;p42"/>
          <p:cNvSpPr/>
          <p:nvPr/>
        </p:nvSpPr>
        <p:spPr>
          <a:xfrm>
            <a:off x="802700" y="732400"/>
            <a:ext cx="120000" cy="467700"/>
          </a:xfrm>
          <a:prstGeom prst="rect">
            <a:avLst/>
          </a:prstGeom>
          <a:solidFill>
            <a:srgbClr val="FF3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42"/>
          <p:cNvPicPr preferRelativeResize="0"/>
          <p:nvPr/>
        </p:nvPicPr>
        <p:blipFill rotWithShape="1">
          <a:blip r:embed="rId4">
            <a:alphaModFix/>
          </a:blip>
          <a:srcRect b="22130" l="21323" r="34899" t="32612"/>
          <a:stretch/>
        </p:blipFill>
        <p:spPr>
          <a:xfrm>
            <a:off x="2956275" y="2749025"/>
            <a:ext cx="6653952" cy="386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Harve Academy">
      <a:dk1>
        <a:srgbClr val="000000"/>
      </a:dk1>
      <a:lt1>
        <a:srgbClr val="FFFFFF"/>
      </a:lt1>
      <a:dk2>
        <a:srgbClr val="2B2931"/>
      </a:dk2>
      <a:lt2>
        <a:srgbClr val="E7E6E6"/>
      </a:lt2>
      <a:accent1>
        <a:srgbClr val="FEEB27"/>
      </a:accent1>
      <a:accent2>
        <a:srgbClr val="3F434D"/>
      </a:accent2>
      <a:accent3>
        <a:srgbClr val="FEEB27"/>
      </a:accent3>
      <a:accent4>
        <a:srgbClr val="3F434D"/>
      </a:accent4>
      <a:accent5>
        <a:srgbClr val="FEEB27"/>
      </a:accent5>
      <a:accent6>
        <a:srgbClr val="3F434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